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Playfair Display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Garamond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Shadows Into Light"/>
      <p:regular r:id="rId51"/>
    </p:embeddedFon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26120C-FA19-42A8-83B0-825F398384F9}">
  <a:tblStyle styleId="{C226120C-FA19-42A8-83B0-825F398384F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Garamond-bold.fntdata"/><Relationship Id="rId43" Type="http://schemas.openxmlformats.org/officeDocument/2006/relationships/font" Target="fonts/Garamond-regular.fntdata"/><Relationship Id="rId46" Type="http://schemas.openxmlformats.org/officeDocument/2006/relationships/font" Target="fonts/Garamond-boldItalic.fntdata"/><Relationship Id="rId45" Type="http://schemas.openxmlformats.org/officeDocument/2006/relationships/font" Target="fonts/Garamon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aleway-regular.fntdata"/><Relationship Id="rId30" Type="http://schemas.openxmlformats.org/officeDocument/2006/relationships/slide" Target="slides/slide22.xml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PlayfairDisplay-regular.fntdata"/><Relationship Id="rId34" Type="http://schemas.openxmlformats.org/officeDocument/2006/relationships/font" Target="fonts/Raleway-boldItalic.fntdata"/><Relationship Id="rId37" Type="http://schemas.openxmlformats.org/officeDocument/2006/relationships/font" Target="fonts/PlayfairDisplay-italic.fntdata"/><Relationship Id="rId36" Type="http://schemas.openxmlformats.org/officeDocument/2006/relationships/font" Target="fonts/PlayfairDisplay-bold.fntdata"/><Relationship Id="rId39" Type="http://schemas.openxmlformats.org/officeDocument/2006/relationships/font" Target="fonts/Nunito-regular.fntdata"/><Relationship Id="rId38" Type="http://schemas.openxmlformats.org/officeDocument/2006/relationships/font" Target="fonts/PlayfairDisplay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ShadowsIntoLight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6f83aa9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6f83aa9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cf98737bb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cf98737bb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cf98737bb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ccf98737bb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cf98737bb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ccf98737bb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cf98737bb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cf98737b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6f83aa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6f83aa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cf98737bb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cf98737b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7e2bfa2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7e2bfa2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cf98737bb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cf98737bb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f98737bb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f98737bb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6f83aa91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6f83aa9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cf98737bb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cf98737bb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6f83aa9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6f83aa9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https://blog.hubspot.com/service/customer-satisfaction-survey-examples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cf98737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cf98737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cf98737b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ccf98737b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cf98737b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ccf98737b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cf98737b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ccf98737b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cf98737b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ccf98737b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cf98737b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ccf98737b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7e2bfa2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7e2bfa2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3" name="Google Shape;1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7" name="Google Shape;137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21.jpg"/><Relationship Id="rId5" Type="http://schemas.openxmlformats.org/officeDocument/2006/relationships/image" Target="../media/image26.jpg"/><Relationship Id="rId6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2.png"/><Relationship Id="rId13" Type="http://schemas.openxmlformats.org/officeDocument/2006/relationships/image" Target="../media/image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Relationship Id="rId1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www.surveysystem.com/sscalc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Satisfaction Analysis</a:t>
            </a:r>
            <a:endParaRPr/>
          </a:p>
        </p:txBody>
      </p:sp>
      <p:sp>
        <p:nvSpPr>
          <p:cNvPr id="150" name="Google Shape;150;p37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Jamilatuzzahro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http://bit.ly/Rladies-13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Designing Indicators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416600"/>
            <a:ext cx="2808000" cy="755700"/>
          </a:xfrm>
          <a:prstGeom prst="rect">
            <a:avLst/>
          </a:prstGeom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dependent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variable</a:t>
            </a:r>
            <a:endParaRPr sz="2100"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1391375"/>
            <a:ext cx="2808000" cy="23907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Overall satisfaction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How satisfied are you with our product?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300" name="Google Shape;300;p47"/>
          <p:cNvSpPr txBox="1"/>
          <p:nvPr>
            <p:ph type="title"/>
          </p:nvPr>
        </p:nvSpPr>
        <p:spPr>
          <a:xfrm>
            <a:off x="3358850" y="416600"/>
            <a:ext cx="2808000" cy="755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</a:t>
            </a:r>
            <a:r>
              <a:rPr lang="en" sz="2100"/>
              <a:t>dependent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</a:t>
            </a:r>
            <a:r>
              <a:rPr lang="en" sz="2100"/>
              <a:t>ariable (level-1)</a:t>
            </a:r>
            <a:endParaRPr sz="2100"/>
          </a:p>
        </p:txBody>
      </p:sp>
      <p:sp>
        <p:nvSpPr>
          <p:cNvPr id="301" name="Google Shape;301;p47"/>
          <p:cNvSpPr txBox="1"/>
          <p:nvPr>
            <p:ph idx="1" type="body"/>
          </p:nvPr>
        </p:nvSpPr>
        <p:spPr>
          <a:xfrm>
            <a:off x="3358850" y="1437476"/>
            <a:ext cx="2808000" cy="2344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General indicators</a:t>
            </a:r>
            <a:endParaRPr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b="1" lang="en">
                <a:solidFill>
                  <a:srgbClr val="980000"/>
                </a:solidFill>
              </a:rPr>
              <a:t>Product quality</a:t>
            </a:r>
            <a:endParaRPr b="1"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b="1" lang="en">
                <a:solidFill>
                  <a:srgbClr val="980000"/>
                </a:solidFill>
              </a:rPr>
              <a:t>Service quality</a:t>
            </a:r>
            <a:endParaRPr b="1"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b="1" lang="en">
                <a:solidFill>
                  <a:srgbClr val="980000"/>
                </a:solidFill>
              </a:rPr>
              <a:t>price</a:t>
            </a:r>
            <a:endParaRPr b="1"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b="1" lang="en">
                <a:solidFill>
                  <a:srgbClr val="980000"/>
                </a:solidFill>
              </a:rPr>
              <a:t>accessibility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3360150" y="3863875"/>
            <a:ext cx="2808000" cy="46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likert scale ( 1-5)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311700" y="3934500"/>
            <a:ext cx="2808000" cy="461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likert scale ( 1-5)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47"/>
          <p:cNvSpPr txBox="1"/>
          <p:nvPr>
            <p:ph type="title"/>
          </p:nvPr>
        </p:nvSpPr>
        <p:spPr>
          <a:xfrm>
            <a:off x="6283325" y="416600"/>
            <a:ext cx="2808000" cy="755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independent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variable (level-2)</a:t>
            </a:r>
            <a:endParaRPr sz="2100"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6336000" y="1437475"/>
            <a:ext cx="2755200" cy="2344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specific</a:t>
            </a:r>
            <a:r>
              <a:rPr lang="en">
                <a:solidFill>
                  <a:srgbClr val="980000"/>
                </a:solidFill>
              </a:rPr>
              <a:t> indicators</a:t>
            </a:r>
            <a:endParaRPr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Product quality</a:t>
            </a:r>
            <a:endParaRPr b="1"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b="1" lang="en">
                <a:solidFill>
                  <a:srgbClr val="980000"/>
                </a:solidFill>
              </a:rPr>
              <a:t>teste</a:t>
            </a:r>
            <a:endParaRPr b="1"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b="1" lang="en">
                <a:solidFill>
                  <a:srgbClr val="980000"/>
                </a:solidFill>
              </a:rPr>
              <a:t>performance</a:t>
            </a:r>
            <a:endParaRPr b="1"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b="1" lang="en">
                <a:solidFill>
                  <a:srgbClr val="980000"/>
                </a:solidFill>
              </a:rPr>
              <a:t>realiability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306" name="Google Shape;306;p47"/>
          <p:cNvSpPr txBox="1"/>
          <p:nvPr/>
        </p:nvSpPr>
        <p:spPr>
          <a:xfrm>
            <a:off x="6336000" y="3863875"/>
            <a:ext cx="2808000" cy="46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likert scale ( 1-5)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>
            <a:off x="673160" y="208548"/>
            <a:ext cx="1519800" cy="26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Dependent Variables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8"/>
          <p:cNvSpPr/>
          <p:nvPr/>
        </p:nvSpPr>
        <p:spPr>
          <a:xfrm>
            <a:off x="5801960" y="208548"/>
            <a:ext cx="2221800" cy="26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Info (Nice to have)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48"/>
          <p:cNvGraphicFramePr/>
          <p:nvPr/>
        </p:nvGraphicFramePr>
        <p:xfrm>
          <a:off x="5801960" y="11342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{C226120C-FA19-42A8-83B0-825F398384F9}</a:tableStyleId>
              </a:tblPr>
              <a:tblGrid>
                <a:gridCol w="2221800"/>
              </a:tblGrid>
              <a:tr h="1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/>
                        <a:t>NPS</a:t>
                      </a:r>
                      <a:endParaRPr sz="7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4" name="Google Shape;314;p48"/>
          <p:cNvGraphicFramePr/>
          <p:nvPr/>
        </p:nvGraphicFramePr>
        <p:xfrm>
          <a:off x="5801960" y="13628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{C226120C-FA19-42A8-83B0-825F398384F9}</a:tableStyleId>
              </a:tblPr>
              <a:tblGrid>
                <a:gridCol w="2221800"/>
              </a:tblGrid>
              <a:tr h="14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/>
                        <a:t>Demographic (Age, gender)</a:t>
                      </a:r>
                      <a:endParaRPr sz="7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5" name="Google Shape;315;p48"/>
          <p:cNvGraphicFramePr/>
          <p:nvPr/>
        </p:nvGraphicFramePr>
        <p:xfrm>
          <a:off x="673160" y="6407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{C226120C-FA19-42A8-83B0-825F398384F9}</a:tableStyleId>
              </a:tblPr>
              <a:tblGrid>
                <a:gridCol w="1519850"/>
                <a:gridCol w="1727625"/>
                <a:gridCol w="1836975"/>
              </a:tblGrid>
              <a:tr h="13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 u="none" cap="none" strike="noStrike"/>
                        <a:t>All Respondents</a:t>
                      </a:r>
                      <a:endParaRPr sz="8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 u="none" cap="none" strike="noStrike"/>
                        <a:t>All Respondents</a:t>
                      </a:r>
                      <a:endParaRPr sz="8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 u="none" cap="none" strike="noStrike"/>
                        <a:t>Rotation based on module</a:t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500">
                <a:tc rowSpan="20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800" u="none" cap="none" strike="noStrike"/>
                        <a:t>Overall Satisfaction</a:t>
                      </a:r>
                      <a:endParaRPr b="1" sz="8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/>
                        <a:t>Product Quality</a:t>
                      </a:r>
                      <a:endParaRPr sz="8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/>
                        <a:t>Teste</a:t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/>
                        <a:t>performance</a:t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/>
                        <a:t>reliability</a:t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/>
                        <a:t>Service Quality</a:t>
                      </a:r>
                      <a:endParaRPr sz="8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/>
                        <a:t>Price</a:t>
                      </a:r>
                      <a:endParaRPr sz="8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6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en" sz="800"/>
                        <a:t>accessibility</a:t>
                      </a:r>
                      <a:endParaRPr sz="8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6" name="Google Shape;316;p48"/>
          <p:cNvSpPr/>
          <p:nvPr/>
        </p:nvSpPr>
        <p:spPr>
          <a:xfrm>
            <a:off x="2236785" y="208548"/>
            <a:ext cx="3520800" cy="26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Independent Variables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/>
        </p:nvSpPr>
        <p:spPr>
          <a:xfrm>
            <a:off x="612950" y="861700"/>
            <a:ext cx="70977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Ordinal values represent discrete and ordered units. ordinal scales are usually used to measure non-numeric features like happiness, customer satisfaction and so on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612950" y="387275"/>
            <a:ext cx="31002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9800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Ordinal Data</a:t>
            </a:r>
            <a:endParaRPr b="1" i="0" sz="2700" u="none" cap="none" strike="noStrike">
              <a:solidFill>
                <a:srgbClr val="98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325" y="2718325"/>
            <a:ext cx="3953126" cy="1989874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7325" y="2265275"/>
            <a:ext cx="4084975" cy="24036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p49"/>
          <p:cNvSpPr txBox="1"/>
          <p:nvPr/>
        </p:nvSpPr>
        <p:spPr>
          <a:xfrm>
            <a:off x="679100" y="2004063"/>
            <a:ext cx="154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Example : 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 b="0" l="0" r="0" t="27709"/>
          <a:stretch/>
        </p:blipFill>
        <p:spPr>
          <a:xfrm>
            <a:off x="710725" y="1745950"/>
            <a:ext cx="5666575" cy="18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0"/>
          <p:cNvSpPr txBox="1"/>
          <p:nvPr/>
        </p:nvSpPr>
        <p:spPr>
          <a:xfrm>
            <a:off x="768250" y="1046700"/>
            <a:ext cx="55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Ordinal data</a:t>
            </a:r>
            <a:r>
              <a:rPr lang="en" sz="1500">
                <a:solidFill>
                  <a:srgbClr val="98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is a kind of categorical data with a set order or scale to it</a:t>
            </a:r>
            <a:endParaRPr sz="15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</a:t>
            </a:r>
            <a:endParaRPr/>
          </a:p>
        </p:txBody>
      </p:sp>
      <p:sp>
        <p:nvSpPr>
          <p:cNvPr id="337" name="Google Shape;337;p5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 Software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: Beta Weight</a:t>
            </a:r>
            <a:endParaRPr/>
          </a:p>
        </p:txBody>
      </p:sp>
      <p:sp>
        <p:nvSpPr>
          <p:cNvPr id="343" name="Google Shape;343;p52"/>
          <p:cNvSpPr txBox="1"/>
          <p:nvPr/>
        </p:nvSpPr>
        <p:spPr>
          <a:xfrm>
            <a:off x="393475" y="1017450"/>
            <a:ext cx="58566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Beta weight is best used as an initial ― starting point from which to begin exploring the issue of independent variables contributions to a dependent variable. It can provide an initial rank ordering of variable contributions. </a:t>
            </a:r>
            <a:endParaRPr b="0" i="0" sz="1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(e.g., Courville &amp; Thompson, 2001; Nimon, Gavrilova, &amp; Roberts, 2010; Zientek, </a:t>
            </a:r>
            <a:r>
              <a:rPr lang="en" sz="1800">
                <a:latin typeface="Garamond"/>
                <a:ea typeface="Garamond"/>
                <a:cs typeface="Garamond"/>
                <a:sym typeface="Garamond"/>
              </a:rPr>
              <a:t>Capraro</a:t>
            </a:r>
            <a:r>
              <a:rPr b="0" i="0" lang="en" sz="1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, &amp; Capraro, 2008).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2"/>
          <p:cNvSpPr txBox="1"/>
          <p:nvPr/>
        </p:nvSpPr>
        <p:spPr>
          <a:xfrm>
            <a:off x="466100" y="3287275"/>
            <a:ext cx="590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Measure contribution of each attribute (independent) to overall satisfaction performance </a:t>
            </a:r>
            <a:endParaRPr b="1" sz="16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: R Square</a:t>
            </a:r>
            <a:endParaRPr/>
          </a:p>
        </p:txBody>
      </p:sp>
      <p:sp>
        <p:nvSpPr>
          <p:cNvPr id="350" name="Google Shape;350;p53"/>
          <p:cNvSpPr txBox="1"/>
          <p:nvPr/>
        </p:nvSpPr>
        <p:spPr>
          <a:xfrm>
            <a:off x="466100" y="3287275"/>
            <a:ext cx="590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Measure contribution of each attribute (independent) to overall satisfaction performance </a:t>
            </a:r>
            <a:endParaRPr b="1" sz="16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: TOP Two Box Analysis</a:t>
            </a:r>
            <a:endParaRPr/>
          </a:p>
        </p:txBody>
      </p:sp>
      <p:sp>
        <p:nvSpPr>
          <p:cNvPr id="356" name="Google Shape;356;p54"/>
          <p:cNvSpPr txBox="1"/>
          <p:nvPr/>
        </p:nvSpPr>
        <p:spPr>
          <a:xfrm>
            <a:off x="419475" y="2346050"/>
            <a:ext cx="40938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343A4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simplest distribution would list every value of a variable and t</a:t>
            </a:r>
            <a:r>
              <a:rPr b="1" i="0" lang="en" sz="1600" u="none" cap="none" strike="noStrike">
                <a:solidFill>
                  <a:srgbClr val="343A4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he number of persons who had each value. </a:t>
            </a:r>
            <a:endParaRPr b="1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9375" y="1318575"/>
            <a:ext cx="1957252" cy="33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5"/>
          <p:cNvPicPr preferRelativeResize="0"/>
          <p:nvPr/>
        </p:nvPicPr>
        <p:blipFill rotWithShape="1">
          <a:blip r:embed="rId3">
            <a:alphaModFix/>
          </a:blip>
          <a:srcRect b="9260" l="5712" r="8258" t="13118"/>
          <a:stretch/>
        </p:blipFill>
        <p:spPr>
          <a:xfrm>
            <a:off x="522625" y="755775"/>
            <a:ext cx="7866550" cy="39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5"/>
          <p:cNvSpPr txBox="1"/>
          <p:nvPr>
            <p:ph type="title"/>
          </p:nvPr>
        </p:nvSpPr>
        <p:spPr>
          <a:xfrm>
            <a:off x="522625" y="1296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303275" y="290350"/>
            <a:ext cx="6430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Satisfaction</a:t>
            </a:r>
            <a:endParaRPr/>
          </a:p>
        </p:txBody>
      </p:sp>
      <p:sp>
        <p:nvSpPr>
          <p:cNvPr id="156" name="Google Shape;156;p38"/>
          <p:cNvSpPr txBox="1"/>
          <p:nvPr>
            <p:ph idx="1" type="body"/>
          </p:nvPr>
        </p:nvSpPr>
        <p:spPr>
          <a:xfrm>
            <a:off x="262800" y="997700"/>
            <a:ext cx="573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Will make a user-centric company by creating metrics that measure </a:t>
            </a:r>
            <a:r>
              <a:rPr b="1"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satisfaction.</a:t>
            </a:r>
            <a:endParaRPr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38"/>
          <p:cNvSpPr txBox="1"/>
          <p:nvPr/>
        </p:nvSpPr>
        <p:spPr>
          <a:xfrm>
            <a:off x="336900" y="2344350"/>
            <a:ext cx="5664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Customer satisfaction is essential to keeping your current customers and retaining new ones. </a:t>
            </a:r>
            <a:endParaRPr sz="16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Dissatisfied customers are a retention risk, and losing them will hurt your brand. so important for brands to succeed.</a:t>
            </a:r>
            <a:endParaRPr sz="1600">
              <a:solidFill>
                <a:srgbClr val="980000"/>
              </a:solidFill>
            </a:endParaRPr>
          </a:p>
        </p:txBody>
      </p:sp>
      <p:pic>
        <p:nvPicPr>
          <p:cNvPr descr="Red onion sliced in half. Peppercorns in foreground. Parsley leaves in background." id="158" name="Google Shape;158;p38"/>
          <p:cNvPicPr preferRelativeResize="0"/>
          <p:nvPr/>
        </p:nvPicPr>
        <p:blipFill rotWithShape="1">
          <a:blip r:embed="rId3">
            <a:alphaModFix/>
          </a:blip>
          <a:srcRect b="3651" l="23477" r="45348" t="0"/>
          <a:stretch/>
        </p:blipFill>
        <p:spPr>
          <a:xfrm>
            <a:off x="6997500" y="0"/>
            <a:ext cx="2146498" cy="502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Practical Analytics using 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R Software </a:t>
            </a:r>
            <a:endParaRPr/>
          </a:p>
        </p:txBody>
      </p:sp>
      <p:pic>
        <p:nvPicPr>
          <p:cNvPr descr="Overhead shot of red raspberries in white teacup on a wooden table." id="369" name="Google Shape;369;p56"/>
          <p:cNvPicPr preferRelativeResize="0"/>
          <p:nvPr/>
        </p:nvPicPr>
        <p:blipFill rotWithShape="1">
          <a:blip r:embed="rId3">
            <a:alphaModFix/>
          </a:blip>
          <a:srcRect b="16957" l="49586" r="8893" t="0"/>
          <a:stretch/>
        </p:blipFill>
        <p:spPr>
          <a:xfrm flipH="1">
            <a:off x="3" y="0"/>
            <a:ext cx="4571997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953" y="397850"/>
            <a:ext cx="8331199" cy="41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hand holding cup of light-colored tea with lemon slices floating in it" id="379" name="Google Shape;379;p58"/>
          <p:cNvPicPr preferRelativeResize="0"/>
          <p:nvPr/>
        </p:nvPicPr>
        <p:blipFill rotWithShape="1">
          <a:blip r:embed="rId3">
            <a:alphaModFix/>
          </a:blip>
          <a:srcRect b="38539" l="0" r="28825" t="21892"/>
          <a:stretch/>
        </p:blipFill>
        <p:spPr>
          <a:xfrm>
            <a:off x="433825" y="359800"/>
            <a:ext cx="3795004" cy="1397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Bunch of dark blue grapes on a vine" id="380" name="Google Shape;380;p58"/>
          <p:cNvPicPr preferRelativeResize="0"/>
          <p:nvPr/>
        </p:nvPicPr>
        <p:blipFill rotWithShape="1">
          <a:blip r:embed="rId4">
            <a:alphaModFix/>
          </a:blip>
          <a:srcRect b="37538" l="0" r="0" t="12214"/>
          <a:stretch/>
        </p:blipFill>
        <p:spPr>
          <a:xfrm>
            <a:off x="433775" y="1886650"/>
            <a:ext cx="3795002" cy="285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wooden table with cast iron pan and various spices on it" id="381" name="Google Shape;381;p58"/>
          <p:cNvPicPr preferRelativeResize="0"/>
          <p:nvPr/>
        </p:nvPicPr>
        <p:blipFill rotWithShape="1">
          <a:blip r:embed="rId5">
            <a:alphaModFix/>
          </a:blip>
          <a:srcRect b="3846" l="35811" r="34812" t="5210"/>
          <a:stretch/>
        </p:blipFill>
        <p:spPr>
          <a:xfrm>
            <a:off x="4356064" y="359800"/>
            <a:ext cx="2146499" cy="439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onion sliced in half. Peppercorns in foreground. Parsley leaves in background." id="382" name="Google Shape;382;p58"/>
          <p:cNvPicPr preferRelativeResize="0"/>
          <p:nvPr/>
        </p:nvPicPr>
        <p:blipFill rotWithShape="1">
          <a:blip r:embed="rId6">
            <a:alphaModFix/>
          </a:blip>
          <a:srcRect b="3651" l="23477" r="45348" t="0"/>
          <a:stretch/>
        </p:blipFill>
        <p:spPr>
          <a:xfrm>
            <a:off x="6629825" y="359800"/>
            <a:ext cx="2146498" cy="440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075" y="1564275"/>
            <a:ext cx="6700300" cy="295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833927" y="682200"/>
            <a:ext cx="72168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Designing a Research for Customer </a:t>
            </a:r>
            <a:endParaRPr b="1" i="0" sz="2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Analysis Satisfaction</a:t>
            </a:r>
            <a:endParaRPr b="1" i="0" sz="2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824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40"/>
          <p:cNvCxnSpPr/>
          <p:nvPr/>
        </p:nvCxnSpPr>
        <p:spPr>
          <a:xfrm>
            <a:off x="2158350" y="1229450"/>
            <a:ext cx="515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40"/>
          <p:cNvCxnSpPr/>
          <p:nvPr/>
        </p:nvCxnSpPr>
        <p:spPr>
          <a:xfrm rot="10800000">
            <a:off x="1688550" y="2526200"/>
            <a:ext cx="5622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0"/>
          <p:cNvCxnSpPr/>
          <p:nvPr/>
        </p:nvCxnSpPr>
        <p:spPr>
          <a:xfrm>
            <a:off x="1688550" y="4018875"/>
            <a:ext cx="6231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40"/>
          <p:cNvSpPr/>
          <p:nvPr/>
        </p:nvSpPr>
        <p:spPr>
          <a:xfrm>
            <a:off x="2114844" y="1168522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0"/>
          <p:cNvSpPr/>
          <p:nvPr/>
        </p:nvSpPr>
        <p:spPr>
          <a:xfrm>
            <a:off x="3444094" y="1168547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0"/>
          <p:cNvSpPr/>
          <p:nvPr/>
        </p:nvSpPr>
        <p:spPr>
          <a:xfrm>
            <a:off x="4871394" y="1168522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7188744" y="1168522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0"/>
          <p:cNvSpPr/>
          <p:nvPr/>
        </p:nvSpPr>
        <p:spPr>
          <a:xfrm>
            <a:off x="5252394" y="2465297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0"/>
          <p:cNvSpPr/>
          <p:nvPr/>
        </p:nvSpPr>
        <p:spPr>
          <a:xfrm>
            <a:off x="3748894" y="2465297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0"/>
          <p:cNvSpPr/>
          <p:nvPr/>
        </p:nvSpPr>
        <p:spPr>
          <a:xfrm>
            <a:off x="1657644" y="2465297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0"/>
          <p:cNvSpPr/>
          <p:nvPr/>
        </p:nvSpPr>
        <p:spPr>
          <a:xfrm>
            <a:off x="1640619" y="3957972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0"/>
          <p:cNvSpPr/>
          <p:nvPr/>
        </p:nvSpPr>
        <p:spPr>
          <a:xfrm>
            <a:off x="3825094" y="3957972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0"/>
          <p:cNvSpPr/>
          <p:nvPr/>
        </p:nvSpPr>
        <p:spPr>
          <a:xfrm>
            <a:off x="5404794" y="3957972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0"/>
          <p:cNvSpPr/>
          <p:nvPr/>
        </p:nvSpPr>
        <p:spPr>
          <a:xfrm>
            <a:off x="6760519" y="3957972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0"/>
          <p:cNvSpPr/>
          <p:nvPr/>
        </p:nvSpPr>
        <p:spPr>
          <a:xfrm>
            <a:off x="7188744" y="2465297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40"/>
          <p:cNvCxnSpPr>
            <a:stCxn id="175" idx="6"/>
            <a:endCxn id="183" idx="6"/>
          </p:cNvCxnSpPr>
          <p:nvPr/>
        </p:nvCxnSpPr>
        <p:spPr>
          <a:xfrm>
            <a:off x="7310544" y="1229422"/>
            <a:ext cx="600" cy="1296900"/>
          </a:xfrm>
          <a:prstGeom prst="curvedConnector3">
            <a:avLst>
              <a:gd fmla="val 130546848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40"/>
          <p:cNvCxnSpPr>
            <a:stCxn id="178" idx="2"/>
            <a:endCxn id="179" idx="2"/>
          </p:cNvCxnSpPr>
          <p:nvPr/>
        </p:nvCxnSpPr>
        <p:spPr>
          <a:xfrm flipH="1">
            <a:off x="1640544" y="2526197"/>
            <a:ext cx="17100" cy="1492800"/>
          </a:xfrm>
          <a:prstGeom prst="curvedConnector3">
            <a:avLst>
              <a:gd fmla="val 44006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40"/>
          <p:cNvSpPr/>
          <p:nvPr/>
        </p:nvSpPr>
        <p:spPr>
          <a:xfrm>
            <a:off x="2558689" y="996592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2429" y="1046838"/>
            <a:ext cx="382625" cy="3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0"/>
          <p:cNvSpPr txBox="1"/>
          <p:nvPr/>
        </p:nvSpPr>
        <p:spPr>
          <a:xfrm>
            <a:off x="2380382" y="1424984"/>
            <a:ext cx="826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Define the research objectives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0"/>
          <p:cNvSpPr/>
          <p:nvPr/>
        </p:nvSpPr>
        <p:spPr>
          <a:xfrm>
            <a:off x="3911920" y="996592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3742282" y="1427415"/>
            <a:ext cx="826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Identify target population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0"/>
          <p:cNvSpPr/>
          <p:nvPr/>
        </p:nvSpPr>
        <p:spPr>
          <a:xfrm>
            <a:off x="5230233" y="998599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0"/>
          <p:cNvSpPr/>
          <p:nvPr/>
        </p:nvSpPr>
        <p:spPr>
          <a:xfrm>
            <a:off x="6090594" y="1168522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0"/>
          <p:cNvSpPr/>
          <p:nvPr/>
        </p:nvSpPr>
        <p:spPr>
          <a:xfrm>
            <a:off x="6456833" y="998599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6287182" y="1435300"/>
            <a:ext cx="826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Choose data collection method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0"/>
          <p:cNvSpPr/>
          <p:nvPr/>
        </p:nvSpPr>
        <p:spPr>
          <a:xfrm>
            <a:off x="5946233" y="2281399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5735460" y="2730625"/>
            <a:ext cx="91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the questionnaire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0"/>
          <p:cNvSpPr/>
          <p:nvPr/>
        </p:nvSpPr>
        <p:spPr>
          <a:xfrm>
            <a:off x="4344327" y="2281399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4135260" y="2730625"/>
            <a:ext cx="91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Pre-test the questionnaire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0"/>
          <p:cNvSpPr/>
          <p:nvPr/>
        </p:nvSpPr>
        <p:spPr>
          <a:xfrm>
            <a:off x="3055502" y="2281399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0"/>
          <p:cNvSpPr txBox="1"/>
          <p:nvPr/>
        </p:nvSpPr>
        <p:spPr>
          <a:xfrm>
            <a:off x="2846435" y="2730625"/>
            <a:ext cx="91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Finalize the questionnaire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0"/>
          <p:cNvSpPr/>
          <p:nvPr/>
        </p:nvSpPr>
        <p:spPr>
          <a:xfrm>
            <a:off x="2703269" y="2465297"/>
            <a:ext cx="121800" cy="1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0"/>
          <p:cNvSpPr/>
          <p:nvPr/>
        </p:nvSpPr>
        <p:spPr>
          <a:xfrm>
            <a:off x="1988702" y="2281399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0"/>
          <p:cNvSpPr txBox="1"/>
          <p:nvPr/>
        </p:nvSpPr>
        <p:spPr>
          <a:xfrm>
            <a:off x="1779635" y="2730625"/>
            <a:ext cx="91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an analysis plan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0"/>
          <p:cNvSpPr/>
          <p:nvPr/>
        </p:nvSpPr>
        <p:spPr>
          <a:xfrm>
            <a:off x="2773490" y="3782471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0"/>
          <p:cNvSpPr txBox="1"/>
          <p:nvPr/>
        </p:nvSpPr>
        <p:spPr>
          <a:xfrm>
            <a:off x="2564423" y="4231697"/>
            <a:ext cx="91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0"/>
          <p:cNvSpPr/>
          <p:nvPr/>
        </p:nvSpPr>
        <p:spPr>
          <a:xfrm>
            <a:off x="4323115" y="3762071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4114048" y="4211297"/>
            <a:ext cx="91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6008977" y="3727246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 txBox="1"/>
          <p:nvPr/>
        </p:nvSpPr>
        <p:spPr>
          <a:xfrm>
            <a:off x="5799910" y="4176472"/>
            <a:ext cx="91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0"/>
          <p:cNvSpPr/>
          <p:nvPr/>
        </p:nvSpPr>
        <p:spPr>
          <a:xfrm>
            <a:off x="7456777" y="3727246"/>
            <a:ext cx="487500" cy="489600"/>
          </a:xfrm>
          <a:prstGeom prst="ellipse">
            <a:avLst/>
          </a:prstGeom>
          <a:solidFill>
            <a:srgbClr val="FA6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7247710" y="4176472"/>
            <a:ext cx="915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Analysis &amp; Reporting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0"/>
          <p:cNvSpPr txBox="1"/>
          <p:nvPr>
            <p:ph idx="4294967295" type="body"/>
          </p:nvPr>
        </p:nvSpPr>
        <p:spPr>
          <a:xfrm>
            <a:off x="272675" y="211873"/>
            <a:ext cx="5445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2600">
                <a:solidFill>
                  <a:srgbClr val="FFFFFF"/>
                </a:solidFill>
              </a:rPr>
              <a:t>Steps in a research process</a:t>
            </a:r>
            <a:endParaRPr b="1" i="1" sz="2600">
              <a:solidFill>
                <a:srgbClr val="FFFFFF"/>
              </a:solidFill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4284" y="1078717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370" y="1090220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4275" y="1091863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3675" y="2362488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6900" y="2379888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0177" y="2378642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85573" y="2362500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68005" y="3872575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19520" y="3872575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54225" y="3822950"/>
            <a:ext cx="292608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12072" y="3822950"/>
            <a:ext cx="292608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4945047" y="1435300"/>
            <a:ext cx="1060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Specify a sampling frame &amp; select the respondents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/>
          <p:nvPr/>
        </p:nvSpPr>
        <p:spPr>
          <a:xfrm>
            <a:off x="3964256" y="432315"/>
            <a:ext cx="8994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1"/>
          <p:cNvSpPr/>
          <p:nvPr/>
        </p:nvSpPr>
        <p:spPr>
          <a:xfrm>
            <a:off x="3964256" y="1118115"/>
            <a:ext cx="8994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1"/>
          <p:cNvSpPr/>
          <p:nvPr/>
        </p:nvSpPr>
        <p:spPr>
          <a:xfrm>
            <a:off x="3964256" y="1803915"/>
            <a:ext cx="899400" cy="633900"/>
          </a:xfrm>
          <a:prstGeom prst="roundRect">
            <a:avLst>
              <a:gd fmla="val 16667" name="adj"/>
            </a:avLst>
          </a:prstGeom>
          <a:solidFill>
            <a:srgbClr val="FFCC8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/>
          <p:nvPr/>
        </p:nvSpPr>
        <p:spPr>
          <a:xfrm>
            <a:off x="3964256" y="2489715"/>
            <a:ext cx="8994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3964256" y="3175515"/>
            <a:ext cx="8994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3964256" y="3861315"/>
            <a:ext cx="8994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1"/>
          <p:cNvSpPr/>
          <p:nvPr/>
        </p:nvSpPr>
        <p:spPr>
          <a:xfrm>
            <a:off x="4863591" y="432315"/>
            <a:ext cx="38892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CSAT is a study to measure overall satisfaction for each product and also give understanding on our specific performance in each journey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1"/>
          <p:cNvSpPr/>
          <p:nvPr/>
        </p:nvSpPr>
        <p:spPr>
          <a:xfrm>
            <a:off x="4863481" y="1118115"/>
            <a:ext cx="38892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Customize the questions to specific journey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long-lasting relationship with customers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help product team what areas should be improved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help marketing team which key message can be used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1"/>
          <p:cNvSpPr/>
          <p:nvPr/>
        </p:nvSpPr>
        <p:spPr>
          <a:xfrm>
            <a:off x="4863481" y="1803915"/>
            <a:ext cx="3889200" cy="633900"/>
          </a:xfrm>
          <a:prstGeom prst="roundRect">
            <a:avLst>
              <a:gd fmla="val 16667" name="adj"/>
            </a:avLst>
          </a:prstGeom>
          <a:solidFill>
            <a:srgbClr val="FFCC8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Products: Fashion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Active users in the past 2 months (Based on period)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/>
          <p:nvPr/>
        </p:nvSpPr>
        <p:spPr>
          <a:xfrm>
            <a:off x="4863481" y="2489715"/>
            <a:ext cx="38892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Survey will be sent after a customer’s experience the product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Fieldwork stage:  Sep - Oct, 2020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4863481" y="3175515"/>
            <a:ext cx="38892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form link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1"/>
          <p:cNvSpPr/>
          <p:nvPr/>
        </p:nvSpPr>
        <p:spPr>
          <a:xfrm>
            <a:off x="4863481" y="3861315"/>
            <a:ext cx="3889200" cy="633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Questionnaire: Divided by modules (Main and Modular, where Modular is rotated to maintain the length of interview)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1"/>
          <p:cNvSpPr/>
          <p:nvPr/>
        </p:nvSpPr>
        <p:spPr>
          <a:xfrm>
            <a:off x="510773" y="1691770"/>
            <a:ext cx="3348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501275" y="525375"/>
            <a:ext cx="6000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600">
                <a:solidFill>
                  <a:srgbClr val="3C4043"/>
                </a:solidFill>
              </a:rPr>
              <a:t>Determine the sample size</a:t>
            </a:r>
            <a:endParaRPr b="1" sz="260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>
                <a:solidFill>
                  <a:srgbClr val="3C4043"/>
                </a:solidFill>
              </a:rPr>
              <a:t>Sample size and trade of in margin of error</a:t>
            </a:r>
            <a:endParaRPr sz="2300">
              <a:solidFill>
                <a:srgbClr val="3C4043"/>
              </a:solidFill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88" y="1723275"/>
            <a:ext cx="4673137" cy="31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2"/>
          <p:cNvSpPr txBox="1"/>
          <p:nvPr/>
        </p:nvSpPr>
        <p:spPr>
          <a:xfrm>
            <a:off x="5811125" y="4015119"/>
            <a:ext cx="3000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Sampling calculator: </a:t>
            </a:r>
            <a:r>
              <a:rPr b="0" i="0" lang="en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https://www.surveysystem.com/sscalc.htm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2"/>
          <p:cNvSpPr txBox="1"/>
          <p:nvPr/>
        </p:nvSpPr>
        <p:spPr>
          <a:xfrm>
            <a:off x="4720800" y="1713531"/>
            <a:ext cx="18711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Rule of thumb for: confidence level = 95%</a:t>
            </a:r>
            <a:endParaRPr b="0" i="0" sz="14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Population &gt; 100.000</a:t>
            </a:r>
            <a:endParaRPr b="0" i="0" sz="14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250" name="Google Shape;250;p42"/>
          <p:cNvSpPr/>
          <p:nvPr/>
        </p:nvSpPr>
        <p:spPr>
          <a:xfrm>
            <a:off x="4860525" y="2441350"/>
            <a:ext cx="643625" cy="466075"/>
          </a:xfrm>
          <a:custGeom>
            <a:rect b="b" l="l" r="r" t="t"/>
            <a:pathLst>
              <a:path extrusionOk="0" h="18643" w="25745">
                <a:moveTo>
                  <a:pt x="25745" y="0"/>
                </a:moveTo>
                <a:cubicBezTo>
                  <a:pt x="24575" y="10531"/>
                  <a:pt x="10595" y="18643"/>
                  <a:pt x="0" y="18643"/>
                </a:cubicBezTo>
              </a:path>
            </a:pathLst>
          </a:custGeom>
          <a:noFill/>
          <a:ln cap="flat" cmpd="sng" w="9525">
            <a:solidFill>
              <a:srgbClr val="FA61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" type="body"/>
          </p:nvPr>
        </p:nvSpPr>
        <p:spPr>
          <a:xfrm>
            <a:off x="501275" y="525375"/>
            <a:ext cx="6000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600">
                <a:solidFill>
                  <a:srgbClr val="3C4043"/>
                </a:solidFill>
              </a:rPr>
              <a:t>Determine the sample size</a:t>
            </a:r>
            <a:endParaRPr b="1" sz="260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>
                <a:solidFill>
                  <a:srgbClr val="3C4043"/>
                </a:solidFill>
              </a:rPr>
              <a:t>Sample size and trade of in margin of error</a:t>
            </a:r>
            <a:endParaRPr sz="2300">
              <a:solidFill>
                <a:srgbClr val="3C4043"/>
              </a:solidFill>
            </a:endParaRPr>
          </a:p>
        </p:txBody>
      </p:sp>
      <p:cxnSp>
        <p:nvCxnSpPr>
          <p:cNvPr id="256" name="Google Shape;256;p43"/>
          <p:cNvCxnSpPr/>
          <p:nvPr/>
        </p:nvCxnSpPr>
        <p:spPr>
          <a:xfrm>
            <a:off x="705244" y="3413325"/>
            <a:ext cx="76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p43"/>
          <p:cNvSpPr txBox="1"/>
          <p:nvPr/>
        </p:nvSpPr>
        <p:spPr>
          <a:xfrm>
            <a:off x="567100" y="1626750"/>
            <a:ext cx="2510700" cy="423000"/>
          </a:xfrm>
          <a:prstGeom prst="rect">
            <a:avLst/>
          </a:prstGeom>
          <a:solidFill>
            <a:srgbClr val="FA616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10% Margin of Error (MoE)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3"/>
          <p:cNvSpPr/>
          <p:nvPr/>
        </p:nvSpPr>
        <p:spPr>
          <a:xfrm>
            <a:off x="4372450" y="3309906"/>
            <a:ext cx="244500" cy="216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3"/>
          <p:cNvSpPr/>
          <p:nvPr/>
        </p:nvSpPr>
        <p:spPr>
          <a:xfrm>
            <a:off x="3932444" y="3004478"/>
            <a:ext cx="1156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Survey result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b="1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2418550" y="3305181"/>
            <a:ext cx="244500" cy="216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3"/>
          <p:cNvSpPr/>
          <p:nvPr/>
        </p:nvSpPr>
        <p:spPr>
          <a:xfrm>
            <a:off x="6256775" y="3309906"/>
            <a:ext cx="244500" cy="216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43"/>
          <p:cNvCxnSpPr>
            <a:stCxn id="260" idx="4"/>
            <a:endCxn id="261" idx="4"/>
          </p:cNvCxnSpPr>
          <p:nvPr/>
        </p:nvCxnSpPr>
        <p:spPr>
          <a:xfrm flipH="1" rot="-5400000">
            <a:off x="4457500" y="1604781"/>
            <a:ext cx="4800" cy="3838200"/>
          </a:xfrm>
          <a:prstGeom prst="bentConnector3">
            <a:avLst>
              <a:gd fmla="val 91087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43"/>
          <p:cNvSpPr/>
          <p:nvPr/>
        </p:nvSpPr>
        <p:spPr>
          <a:xfrm>
            <a:off x="3939994" y="4012553"/>
            <a:ext cx="1156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Estimate population</a:t>
            </a:r>
            <a:endParaRPr b="1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3"/>
          <p:cNvSpPr/>
          <p:nvPr/>
        </p:nvSpPr>
        <p:spPr>
          <a:xfrm>
            <a:off x="1962544" y="3071275"/>
            <a:ext cx="1156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b="1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3"/>
          <p:cNvSpPr/>
          <p:nvPr/>
        </p:nvSpPr>
        <p:spPr>
          <a:xfrm>
            <a:off x="5810172" y="3069987"/>
            <a:ext cx="1156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 b="1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3"/>
          <p:cNvSpPr txBox="1"/>
          <p:nvPr/>
        </p:nvSpPr>
        <p:spPr>
          <a:xfrm>
            <a:off x="513100" y="2106025"/>
            <a:ext cx="82092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Example: </a:t>
            </a:r>
            <a:endParaRPr b="0" i="0" sz="13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Based on a survey, 70% of surveyed respondents consume 1 tbs of sugar every week. With 10% margin of error, this means the proportion of Indonesian adults (population) that consume 1 tbs of sugar every week is range from 60% - 80%. </a:t>
            </a:r>
            <a:endParaRPr b="0" i="0" sz="13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501275" y="525375"/>
            <a:ext cx="6000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600">
                <a:solidFill>
                  <a:srgbClr val="3C4043"/>
                </a:solidFill>
              </a:rPr>
              <a:t>Determine the sample size</a:t>
            </a:r>
            <a:endParaRPr b="1" sz="260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300">
                <a:solidFill>
                  <a:srgbClr val="3C4043"/>
                </a:solidFill>
              </a:rPr>
              <a:t>Sample size and trade of in margin of error</a:t>
            </a:r>
            <a:endParaRPr sz="2300">
              <a:solidFill>
                <a:srgbClr val="3C4043"/>
              </a:solidFill>
            </a:endParaRPr>
          </a:p>
        </p:txBody>
      </p:sp>
      <p:cxnSp>
        <p:nvCxnSpPr>
          <p:cNvPr id="272" name="Google Shape;272;p44"/>
          <p:cNvCxnSpPr/>
          <p:nvPr/>
        </p:nvCxnSpPr>
        <p:spPr>
          <a:xfrm>
            <a:off x="705244" y="3413325"/>
            <a:ext cx="76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44"/>
          <p:cNvSpPr txBox="1"/>
          <p:nvPr/>
        </p:nvSpPr>
        <p:spPr>
          <a:xfrm>
            <a:off x="567100" y="1626750"/>
            <a:ext cx="2510700" cy="423000"/>
          </a:xfrm>
          <a:prstGeom prst="rect">
            <a:avLst/>
          </a:prstGeom>
          <a:solidFill>
            <a:srgbClr val="FA616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5% Margin of Error (MoE)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4"/>
          <p:cNvSpPr/>
          <p:nvPr/>
        </p:nvSpPr>
        <p:spPr>
          <a:xfrm>
            <a:off x="4372450" y="3309906"/>
            <a:ext cx="244500" cy="216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/>
          <p:nvPr/>
        </p:nvSpPr>
        <p:spPr>
          <a:xfrm>
            <a:off x="3932444" y="3004478"/>
            <a:ext cx="1156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Survey result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b="1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4"/>
          <p:cNvSpPr/>
          <p:nvPr/>
        </p:nvSpPr>
        <p:spPr>
          <a:xfrm>
            <a:off x="3104350" y="3305181"/>
            <a:ext cx="244500" cy="216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4"/>
          <p:cNvSpPr/>
          <p:nvPr/>
        </p:nvSpPr>
        <p:spPr>
          <a:xfrm>
            <a:off x="5570975" y="3309906"/>
            <a:ext cx="244500" cy="216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44"/>
          <p:cNvCxnSpPr>
            <a:stCxn id="276" idx="4"/>
            <a:endCxn id="277" idx="4"/>
          </p:cNvCxnSpPr>
          <p:nvPr/>
        </p:nvCxnSpPr>
        <p:spPr>
          <a:xfrm flipH="1" rot="-5400000">
            <a:off x="4457500" y="2290581"/>
            <a:ext cx="4800" cy="2466600"/>
          </a:xfrm>
          <a:prstGeom prst="bentConnector3">
            <a:avLst>
              <a:gd fmla="val 50593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44"/>
          <p:cNvSpPr/>
          <p:nvPr/>
        </p:nvSpPr>
        <p:spPr>
          <a:xfrm>
            <a:off x="3939994" y="4012553"/>
            <a:ext cx="1156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Estimate population</a:t>
            </a:r>
            <a:endParaRPr b="1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2648344" y="3071275"/>
            <a:ext cx="1156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65%</a:t>
            </a:r>
            <a:endParaRPr b="1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4"/>
          <p:cNvSpPr/>
          <p:nvPr/>
        </p:nvSpPr>
        <p:spPr>
          <a:xfrm>
            <a:off x="5124372" y="3069987"/>
            <a:ext cx="1156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75%</a:t>
            </a:r>
            <a:endParaRPr b="1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4"/>
          <p:cNvSpPr txBox="1"/>
          <p:nvPr/>
        </p:nvSpPr>
        <p:spPr>
          <a:xfrm>
            <a:off x="513100" y="2106025"/>
            <a:ext cx="82092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Example: </a:t>
            </a:r>
            <a:endParaRPr b="0" i="0" sz="13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Based on a survey, 70% of surveyed respondents consume 1 tbs of sugar every week. With 5% margin of error, this means the proportion of Indonesian adults (population) that consume 1 tbs of sugar every week is range from 65% - 75%. </a:t>
            </a:r>
            <a:endParaRPr b="0" i="0" sz="1300" u="none" cap="none" strike="noStrike">
              <a:solidFill>
                <a:srgbClr val="000000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5"/>
          <p:cNvPicPr preferRelativeResize="0"/>
          <p:nvPr/>
        </p:nvPicPr>
        <p:blipFill rotWithShape="1">
          <a:blip r:embed="rId3">
            <a:alphaModFix/>
          </a:blip>
          <a:srcRect b="11700" l="6391" r="2167" t="3632"/>
          <a:stretch/>
        </p:blipFill>
        <p:spPr>
          <a:xfrm>
            <a:off x="647325" y="328325"/>
            <a:ext cx="7079573" cy="40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499" y="1320025"/>
            <a:ext cx="4967077" cy="28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